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Light" charset="1" panose="00000400000000000000"/>
      <p:regular r:id="rId15"/>
    </p:embeddedFont>
    <p:embeddedFont>
      <p:font typeface="Computer Says No" charset="1" panose="00000400000000000000"/>
      <p:regular r:id="rId16"/>
    </p:embeddedFont>
    <p:embeddedFont>
      <p:font typeface="Poppins Medium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5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846305" y="9182100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Stephany Chrystine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101414" y="1933575"/>
            <a:ext cx="14831492" cy="577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9"/>
              </a:lnSpc>
            </a:pPr>
            <a:r>
              <a:rPr lang="en-US" sz="1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MVVM NO DESENVOLVIMENTO ANDROID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7187" y="7344755"/>
            <a:ext cx="6926813" cy="96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Explicação do padrão arquitetural e sua importância na programação mobile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4351" y="2766591"/>
            <a:ext cx="7382884" cy="464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 QUE É MVVM?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8720" y="1857029"/>
            <a:ext cx="6704822" cy="142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720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DEFINIÇÃO DO MVVM</a:t>
            </a:r>
          </a:p>
          <a:p>
            <a:pPr algn="ctr" marL="0" indent="0" lvl="0">
              <a:lnSpc>
                <a:spcPts val="5184"/>
              </a:lnSpc>
              <a:spcBef>
                <a:spcPct val="0"/>
              </a:spcBef>
            </a:pPr>
            <a:r>
              <a:rPr lang="en-US" sz="720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(MODEL-VIEW-VIEWMODEL):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0735" y="3797621"/>
            <a:ext cx="6920791" cy="218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838" indent="-225419" lvl="1">
              <a:lnSpc>
                <a:spcPts val="2923"/>
              </a:lnSpc>
              <a:buFont typeface="Arial"/>
              <a:buChar char="•"/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Um padrão de arquitetura que organiza o código em três camadas: Model, View e ViewModel. Utilizado para criar aplicativos com interfaces mais responsivas e modularidade, especialmente em Android.</a:t>
            </a:r>
          </a:p>
          <a:p>
            <a:pPr algn="l">
              <a:lnSpc>
                <a:spcPts val="2923"/>
              </a:lnSpc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1578768" y="6036768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78720" y="6474918"/>
            <a:ext cx="4832640" cy="50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33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68" y="7396096"/>
            <a:ext cx="11005158" cy="37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Separar responsabilidades e facilitar a atualização e manutenção do código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84048" y="2999228"/>
            <a:ext cx="2668682" cy="680410"/>
            <a:chOff x="0" y="0"/>
            <a:chExt cx="702863" cy="1792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863" cy="179203"/>
            </a:xfrm>
            <a:custGeom>
              <a:avLst/>
              <a:gdLst/>
              <a:ahLst/>
              <a:cxnLst/>
              <a:rect r="r" b="b" t="t" l="l"/>
              <a:pathLst>
                <a:path h="179203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48635" y="1768530"/>
            <a:ext cx="9393487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COMPONENTES DO MVVM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4048" y="3786042"/>
            <a:ext cx="8105145" cy="147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Camada de dados e lógica de negócios.</a:t>
            </a:r>
          </a:p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Responsável pela recuperação e manipulação de dados (exemplo: banco de dados, APIs).</a:t>
            </a:r>
          </a:p>
          <a:p>
            <a:pPr algn="l">
              <a:lnSpc>
                <a:spcPts val="29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7984048" y="5026714"/>
            <a:ext cx="2668682" cy="680410"/>
            <a:chOff x="0" y="0"/>
            <a:chExt cx="702863" cy="179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2863" cy="179203"/>
            </a:xfrm>
            <a:custGeom>
              <a:avLst/>
              <a:gdLst/>
              <a:ahLst/>
              <a:cxnLst/>
              <a:rect r="r" b="b" t="t" l="l"/>
              <a:pathLst>
                <a:path h="179203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ViewModel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84048" y="5928685"/>
            <a:ext cx="8105145" cy="18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Camada de lógica de apresentação.</a:t>
            </a:r>
          </a:p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Faz a ponte entre a View e a Model, mantendo o estado da interface.</a:t>
            </a:r>
          </a:p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Usa LiveData para comunicar mudanças de dados à View.</a:t>
            </a:r>
          </a:p>
          <a:p>
            <a:pPr algn="l">
              <a:lnSpc>
                <a:spcPts val="299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7984048" y="7600512"/>
            <a:ext cx="2668682" cy="680410"/>
            <a:chOff x="0" y="0"/>
            <a:chExt cx="702863" cy="179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2863" cy="179203"/>
            </a:xfrm>
            <a:custGeom>
              <a:avLst/>
              <a:gdLst/>
              <a:ahLst/>
              <a:cxnLst/>
              <a:rect r="r" b="b" t="t" l="l"/>
              <a:pathLst>
                <a:path h="179203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View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984048" y="8385696"/>
            <a:ext cx="8105145" cy="147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Interface do usuário.</a:t>
            </a:r>
          </a:p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Observa mudanças na ViewModel e atualiza a interface automaticamente.</a:t>
            </a:r>
          </a:p>
          <a:p>
            <a:pPr algn="l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60517" y="1093136"/>
            <a:ext cx="9766966" cy="206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VANTAGENS E DESVANTAGENS DO MVVM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2073946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59548" y="3490185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80" y="0"/>
                </a:lnTo>
                <a:lnTo>
                  <a:pt x="122208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24035" y="5442730"/>
            <a:ext cx="4423997" cy="62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5"/>
              </a:lnSpc>
              <a:spcBef>
                <a:spcPct val="0"/>
              </a:spcBef>
            </a:pPr>
            <a:r>
              <a:rPr lang="en-US" sz="5799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VANTAGENS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24035" y="6501148"/>
            <a:ext cx="4174226" cy="388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727" indent="-173363" lvl="1">
              <a:lnSpc>
                <a:spcPts val="2601"/>
              </a:lnSpc>
              <a:buFont typeface="Arial"/>
              <a:buChar char="•"/>
            </a:pPr>
            <a:r>
              <a:rPr lang="en-US" sz="16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Separação de Responsabilidades: Camadas bem definidas (Model, View e ViewModel).</a:t>
            </a:r>
          </a:p>
          <a:p>
            <a:pPr algn="l" marL="346727" indent="-173363" lvl="1">
              <a:lnSpc>
                <a:spcPts val="2601"/>
              </a:lnSpc>
              <a:buFont typeface="Arial"/>
              <a:buChar char="•"/>
            </a:pPr>
            <a:r>
              <a:rPr lang="en-US" sz="16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Facilidade de Testes: Testes unitários independentes para cada camada.</a:t>
            </a:r>
          </a:p>
          <a:p>
            <a:pPr algn="l" marL="346727" indent="-173363" lvl="1">
              <a:lnSpc>
                <a:spcPts val="2601"/>
              </a:lnSpc>
              <a:buFont typeface="Arial"/>
              <a:buChar char="•"/>
            </a:pPr>
            <a:r>
              <a:rPr lang="en-US" sz="16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Reutilização de Código: ViewModel e Model podem ser reutilizados em diferentes contextos.</a:t>
            </a:r>
          </a:p>
          <a:p>
            <a:pPr algn="l" marL="346727" indent="-173363" lvl="1">
              <a:lnSpc>
                <a:spcPts val="2601"/>
              </a:lnSpc>
              <a:buFont typeface="Arial"/>
              <a:buChar char="•"/>
            </a:pPr>
            <a:r>
              <a:rPr lang="en-US" sz="16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Atualizações em Tempo Real: Com LiveData, a interface se atualiza automaticamente.</a:t>
            </a:r>
          </a:p>
          <a:p>
            <a:pPr algn="l">
              <a:lnSpc>
                <a:spcPts val="2601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7737738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44206" y="3335594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629942" y="5421226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DESVANTAGENS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87827" y="6639312"/>
            <a:ext cx="4174226" cy="343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8316" indent="-184158" lvl="1">
              <a:lnSpc>
                <a:spcPts val="2763"/>
              </a:lnSpc>
              <a:buFont typeface="Arial"/>
              <a:buChar char="•"/>
            </a:pPr>
            <a:r>
              <a:rPr lang="en-US" sz="17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Curva de Aprendizado: Estrutura mais complexa para novos desenvolvedores.</a:t>
            </a:r>
          </a:p>
          <a:p>
            <a:pPr algn="l" marL="368316" indent="-184158" lvl="1">
              <a:lnSpc>
                <a:spcPts val="2763"/>
              </a:lnSpc>
              <a:buFont typeface="Arial"/>
              <a:buChar char="•"/>
            </a:pPr>
            <a:r>
              <a:rPr lang="en-US" sz="17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Implementação Demorada: Criação de múltiplas classes para manter o padrão.</a:t>
            </a:r>
          </a:p>
          <a:p>
            <a:pPr algn="l" marL="368316" indent="-184158" lvl="1">
              <a:lnSpc>
                <a:spcPts val="2763"/>
              </a:lnSpc>
              <a:buFont typeface="Arial"/>
              <a:buChar char="•"/>
            </a:pPr>
            <a:r>
              <a:rPr lang="en-US" sz="17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Sobrecarga para Projetos Pequenos: Para aplicativos simples, o MVVM pode ser excessivo.</a:t>
            </a:r>
          </a:p>
          <a:p>
            <a:pPr algn="l">
              <a:lnSpc>
                <a:spcPts val="276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22735" y="1957621"/>
            <a:ext cx="8652476" cy="191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EXEMPLO PRÁTICO DE IMPLEMENTAÇÃO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7211" y="3811564"/>
            <a:ext cx="8223524" cy="439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975" indent="-248488" lvl="1">
              <a:lnSpc>
                <a:spcPts val="3222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Exemplo: Aplicativo de catálogo de produtos.</a:t>
            </a:r>
          </a:p>
          <a:p>
            <a:pPr algn="just">
              <a:lnSpc>
                <a:spcPts val="3222"/>
              </a:lnSpc>
            </a:pPr>
          </a:p>
          <a:p>
            <a:pPr algn="just" marL="496975" indent="-248488" lvl="1">
              <a:lnSpc>
                <a:spcPts val="3222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(Produto): Representa os dados do produto (id, nome, preço).</a:t>
            </a:r>
          </a:p>
          <a:p>
            <a:pPr algn="just">
              <a:lnSpc>
                <a:spcPts val="3222"/>
              </a:lnSpc>
            </a:pPr>
          </a:p>
          <a:p>
            <a:pPr algn="just" marL="496975" indent="-248488" lvl="1">
              <a:lnSpc>
                <a:spcPts val="3222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ViewModel (ProdutoViewModel): Armazena e processa a lista de produtos.</a:t>
            </a:r>
          </a:p>
          <a:p>
            <a:pPr algn="just">
              <a:lnSpc>
                <a:spcPts val="3222"/>
              </a:lnSpc>
            </a:pPr>
          </a:p>
          <a:p>
            <a:pPr algn="just" marL="496975" indent="-248488" lvl="1">
              <a:lnSpc>
                <a:spcPts val="3222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View: Fragment que observa a ViewModel e exibe os produtos na tela.</a:t>
            </a:r>
          </a:p>
          <a:p>
            <a:pPr algn="just">
              <a:lnSpc>
                <a:spcPts val="322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327277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CODIGOS DE EXEMPLO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46364" y="3587859"/>
            <a:ext cx="9091038" cy="2020231"/>
          </a:xfrm>
          <a:custGeom>
            <a:avLst/>
            <a:gdLst/>
            <a:ahLst/>
            <a:cxnLst/>
            <a:rect r="r" b="b" t="t" l="l"/>
            <a:pathLst>
              <a:path h="2020231" w="9091038">
                <a:moveTo>
                  <a:pt x="0" y="0"/>
                </a:moveTo>
                <a:lnTo>
                  <a:pt x="9091038" y="0"/>
                </a:lnTo>
                <a:lnTo>
                  <a:pt x="9091038" y="2020231"/>
                </a:lnTo>
                <a:lnTo>
                  <a:pt x="0" y="20202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46364" y="5779969"/>
            <a:ext cx="8447184" cy="3049982"/>
          </a:xfrm>
          <a:custGeom>
            <a:avLst/>
            <a:gdLst/>
            <a:ahLst/>
            <a:cxnLst/>
            <a:rect r="r" b="b" t="t" l="l"/>
            <a:pathLst>
              <a:path h="3049982" w="8447184">
                <a:moveTo>
                  <a:pt x="0" y="0"/>
                </a:moveTo>
                <a:lnTo>
                  <a:pt x="8447184" y="0"/>
                </a:lnTo>
                <a:lnTo>
                  <a:pt x="8447184" y="3049982"/>
                </a:lnTo>
                <a:lnTo>
                  <a:pt x="0" y="3049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12498" y="6831403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8720" y="1857029"/>
            <a:ext cx="6704822" cy="142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4"/>
              </a:lnSpc>
              <a:spcBef>
                <a:spcPct val="0"/>
              </a:spcBef>
            </a:pPr>
            <a:r>
              <a:rPr lang="en-US" sz="7201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IMPORTÂNCIA DO MVVM NA PROGRAMAÇÃO MOBILE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0735" y="3797621"/>
            <a:ext cx="6920791" cy="290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838" indent="-225419" lvl="1">
              <a:lnSpc>
                <a:spcPts val="2923"/>
              </a:lnSpc>
              <a:buFont typeface="Arial"/>
              <a:buChar char="•"/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Organização e Eficiência: Separação clara de responsabilidades torna o código mais limpo.</a:t>
            </a:r>
          </a:p>
          <a:p>
            <a:pPr algn="l" marL="450838" indent="-225419" lvl="1">
              <a:lnSpc>
                <a:spcPts val="2923"/>
              </a:lnSpc>
              <a:buFont typeface="Arial"/>
              <a:buChar char="•"/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Interface Atualizável: Usando LiveData, a interface responde automaticamente a mudanças.</a:t>
            </a:r>
          </a:p>
          <a:p>
            <a:pPr algn="l" marL="450838" indent="-225419" lvl="1">
              <a:lnSpc>
                <a:spcPts val="2923"/>
              </a:lnSpc>
              <a:buFont typeface="Arial"/>
              <a:buChar char="•"/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Experiência do Usuário Melhorada: Interface mais responsiva e sem atrasos.</a:t>
            </a:r>
          </a:p>
          <a:p>
            <a:pPr algn="l">
              <a:lnSpc>
                <a:spcPts val="2923"/>
              </a:lnSpc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1578768" y="6446343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78720" y="6474918"/>
            <a:ext cx="4832640" cy="50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33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68" y="7396096"/>
            <a:ext cx="11005158" cy="109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838" indent="-225419" lvl="1">
              <a:lnSpc>
                <a:spcPts val="2923"/>
              </a:lnSpc>
              <a:buFont typeface="Arial"/>
              <a:buChar char="•"/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MVVM facilita a manutenção, melhora a experiência do usuário e organiza o código e é recomendado para projetos escaláveis e de longo prazo.</a:t>
            </a:r>
          </a:p>
          <a:p>
            <a:pPr algn="l">
              <a:lnSpc>
                <a:spcPts val="292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OBRIGADA!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DAGVuvT2FYk</dc:identifier>
  <dcterms:modified xsi:type="dcterms:W3CDTF">2011-08-01T06:04:30Z</dcterms:modified>
  <cp:revision>1</cp:revision>
  <dc:title>Blue Futuristic Illustrative Artificial Intelligence Project Presentation</dc:title>
</cp:coreProperties>
</file>